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2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80" r:id="rId15"/>
    <p:sldId id="281" r:id="rId16"/>
    <p:sldId id="282" r:id="rId17"/>
    <p:sldId id="283" r:id="rId18"/>
    <p:sldId id="267" r:id="rId19"/>
    <p:sldId id="268" r:id="rId20"/>
    <p:sldId id="269" r:id="rId21"/>
    <p:sldId id="270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80" autoAdjust="0"/>
    <p:restoredTop sz="74167" autoAdjust="0"/>
  </p:normalViewPr>
  <p:slideViewPr>
    <p:cSldViewPr snapToGrid="0" snapToObjects="1" showGuides="1">
      <p:cViewPr varScale="1">
        <p:scale>
          <a:sx n="83" d="100"/>
          <a:sy n="83" d="100"/>
        </p:scale>
        <p:origin x="3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1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54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7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73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2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03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6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58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83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3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7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105810"/>
            <a:ext cx="5495864" cy="132556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0E659B"/>
                </a:solidFill>
              </a:rPr>
              <a:t>STACK OVERFLOW DEVELOPER SURVEY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88180"/>
            <a:ext cx="5181600" cy="1636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Md. Abu Dayan Siddik</a:t>
            </a:r>
          </a:p>
          <a:p>
            <a:pPr marL="0" indent="0">
              <a:buNone/>
            </a:pPr>
            <a:r>
              <a:rPr lang="en-US" dirty="0"/>
              <a:t>August 16, 2024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PostgreSQL moves from No.3 to No.1</a:t>
            </a:r>
          </a:p>
          <a:p>
            <a:r>
              <a:rPr lang="en-US" dirty="0"/>
              <a:t>MongoDB &amp; Redis quickly moves up to No.2 and No.3</a:t>
            </a:r>
          </a:p>
          <a:p>
            <a:r>
              <a:rPr lang="en-US" dirty="0"/>
              <a:t>MySQL and MS SQL server drops respectively from No.1 to No. 4 and No.2 to No.6 </a:t>
            </a:r>
          </a:p>
          <a:p>
            <a:r>
              <a:rPr lang="en-US" dirty="0"/>
              <a:t>Oracle disappear from top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Open source databases become more and more popular compared with commercial ones.</a:t>
            </a:r>
          </a:p>
          <a:p>
            <a:r>
              <a:rPr lang="en-US" sz="2800" dirty="0"/>
              <a:t>Non-relational databases seem increasing usage in the future.</a:t>
            </a:r>
          </a:p>
          <a:p>
            <a:r>
              <a:rPr lang="en-US" sz="2800" dirty="0"/>
              <a:t>Relational database will take a leading position shortly.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PLATFORM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BEED4-FA0E-E324-C9BC-182D257B1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"/>
          <a:stretch/>
        </p:blipFill>
        <p:spPr>
          <a:xfrm>
            <a:off x="607400" y="2327564"/>
            <a:ext cx="5179904" cy="3707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3D24E-A5B6-377C-7727-A75F31152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27564"/>
            <a:ext cx="5174727" cy="37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53"/>
            <a:ext cx="10515600" cy="1325563"/>
          </a:xfrm>
        </p:spPr>
        <p:txBody>
          <a:bodyPr/>
          <a:lstStyle/>
          <a:p>
            <a:r>
              <a:rPr lang="en-US" dirty="0"/>
              <a:t>PLATFORM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Windows and Linux still dominate the platform trend.</a:t>
            </a:r>
          </a:p>
          <a:p>
            <a:r>
              <a:rPr lang="en-US" dirty="0"/>
              <a:t>Android is the No.1 mobile platform.</a:t>
            </a:r>
          </a:p>
          <a:p>
            <a:r>
              <a:rPr lang="en-US" dirty="0"/>
              <a:t>Cloud platforms such as Kubernetes, Docker, and AWS are getting market share gradually.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Windows and Linux are still the main developing platforms in the foreseeable future.</a:t>
            </a:r>
          </a:p>
          <a:p>
            <a:r>
              <a:rPr lang="en-US" dirty="0"/>
              <a:t>The transformation to cloud computing is a non-reversible process.</a:t>
            </a:r>
          </a:p>
        </p:txBody>
      </p:sp>
    </p:spTree>
    <p:extLst>
      <p:ext uri="{BB962C8B-B14F-4D97-AF65-F5344CB8AC3E}">
        <p14:creationId xmlns:p14="http://schemas.microsoft.com/office/powerpoint/2010/main" val="346434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WEB FRAME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AF687-E42C-34A8-637A-810CBEC5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2" y="2266567"/>
            <a:ext cx="5401959" cy="3803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6AFAE-8577-1115-D647-6D56D7D0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225" y="2327564"/>
            <a:ext cx="5401959" cy="380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8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53"/>
            <a:ext cx="10515600" cy="1325563"/>
          </a:xfrm>
        </p:spPr>
        <p:txBody>
          <a:bodyPr/>
          <a:lstStyle/>
          <a:p>
            <a:r>
              <a:rPr lang="en-US" dirty="0"/>
              <a:t>WEB FRAME TRENDS - FINDINGS &amp; IMPLICATIONS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1CD23CE-7E35-7A87-07C5-D08BBBCBA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jQuery decreases from No.1 to No.4.</a:t>
            </a:r>
          </a:p>
          <a:p>
            <a:r>
              <a:rPr lang="en-US" sz="2400" dirty="0"/>
              <a:t>React.js moves up from No.3 to No.1</a:t>
            </a:r>
          </a:p>
          <a:p>
            <a:r>
              <a:rPr lang="en-US" sz="2400" dirty="0"/>
              <a:t>Vue.js moves from No.9 to No.3.</a:t>
            </a:r>
          </a:p>
          <a:p>
            <a:r>
              <a:rPr lang="en-US" sz="2400" dirty="0"/>
              <a:t>Angular.js stays in the same position.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32530D-F806-D14A-B795-025262ED9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jQuery quickly loses market share since showing a lack of interest in its future development.</a:t>
            </a:r>
          </a:p>
          <a:p>
            <a:r>
              <a:rPr lang="en-US" sz="2400" dirty="0"/>
              <a:t>React.js and Vue.js become the new standard for web frame development.</a:t>
            </a:r>
          </a:p>
        </p:txBody>
      </p:sp>
    </p:spTree>
    <p:extLst>
      <p:ext uri="{BB962C8B-B14F-4D97-AF65-F5344CB8AC3E}">
        <p14:creationId xmlns:p14="http://schemas.microsoft.com/office/powerpoint/2010/main" val="352584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3142210"/>
            <a:ext cx="7068725" cy="2569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&lt;https://</a:t>
            </a:r>
            <a:r>
              <a:rPr lang="en-US" sz="2200" dirty="0" err="1"/>
              <a:t>github.com</a:t>
            </a:r>
            <a:r>
              <a:rPr lang="en-US" sz="2200" dirty="0"/>
              <a:t>/Dayan94/IBM-Data-Analyst-Professional-Certificate/blob/main/</a:t>
            </a:r>
            <a:r>
              <a:rPr lang="en-US" sz="2200" dirty="0" err="1"/>
              <a:t>README.md</a:t>
            </a:r>
            <a:r>
              <a:rPr lang="en-US" sz="2200" dirty="0"/>
              <a:t>.&gt;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5626A-50C2-D409-691A-725DD812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68" y="1416994"/>
            <a:ext cx="6295665" cy="474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46014-220E-EB2C-67C8-9471C0E5A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578" y="1468958"/>
            <a:ext cx="6128845" cy="46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23B06-79D8-7019-BE35-9847AE0A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266" y="1380809"/>
            <a:ext cx="6445469" cy="48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EF57E3B-F8F2-9AE1-3EAD-0B745C2BDB8C}"/>
              </a:ext>
            </a:extLst>
          </p:cNvPr>
          <p:cNvSpPr txBox="1">
            <a:spLocks/>
          </p:cNvSpPr>
          <p:nvPr/>
        </p:nvSpPr>
        <p:spPr>
          <a:xfrm>
            <a:off x="6172200" y="4906434"/>
            <a:ext cx="5181600" cy="1405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 The majority of respondents are young (20, 30), which could skew the result in favor of new technology.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A2DC8-947F-2779-52A2-27818EF9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848" y="1614104"/>
            <a:ext cx="4598303" cy="32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Web-based language stays at No.1</a:t>
            </a:r>
          </a:p>
          <a:p>
            <a:r>
              <a:rPr lang="en-US" dirty="0"/>
              <a:t>Non-relational database moves to No.2 &amp; No.3</a:t>
            </a:r>
          </a:p>
          <a:p>
            <a:r>
              <a:rPr lang="en-US" dirty="0"/>
              <a:t>Cloud-based platform moves to No.1</a:t>
            </a:r>
          </a:p>
          <a:p>
            <a:r>
              <a:rPr lang="en-US" dirty="0"/>
              <a:t>React.js will lead at No.1 on the web framework</a:t>
            </a:r>
          </a:p>
          <a:p>
            <a:r>
              <a:rPr lang="en-US" dirty="0"/>
              <a:t>The man-woman percentage gap is pretty huge, 93.5% and 6.5% respectively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Web-based applications are taking over the traditional application.</a:t>
            </a:r>
          </a:p>
          <a:p>
            <a:r>
              <a:rPr lang="en-US" dirty="0"/>
              <a:t>Non-relational database shows increasing adoption.</a:t>
            </a:r>
          </a:p>
          <a:p>
            <a:r>
              <a:rPr lang="en-US" dirty="0"/>
              <a:t>Cloud-based services become the top choice for platform development.</a:t>
            </a:r>
          </a:p>
          <a:p>
            <a:r>
              <a:rPr lang="en-US" dirty="0"/>
              <a:t>Men are more prone to become developers than women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690688"/>
            <a:ext cx="6809509" cy="4351338"/>
          </a:xfrm>
        </p:spPr>
        <p:txBody>
          <a:bodyPr/>
          <a:lstStyle/>
          <a:p>
            <a:r>
              <a:rPr lang="en-US" dirty="0"/>
              <a:t>To stay relevant in the technology field, it’s important to learn web-based language &amp; non-relational databases.</a:t>
            </a:r>
          </a:p>
          <a:p>
            <a:r>
              <a:rPr lang="en-US" dirty="0"/>
              <a:t>Among web frameworks, React.js is the best to learn for your future.</a:t>
            </a:r>
          </a:p>
          <a:p>
            <a:r>
              <a:rPr lang="en-US" dirty="0"/>
              <a:t>Cloud-based service is the right direction for IT investment.</a:t>
            </a:r>
          </a:p>
          <a:p>
            <a:r>
              <a:rPr lang="en-US" dirty="0"/>
              <a:t>Women should participate more in the development sector to mitigate the huge gap in the man-woman percentage.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92DE1D-8558-92C6-708B-005FD487C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7"/>
          <a:stretch/>
        </p:blipFill>
        <p:spPr>
          <a:xfrm>
            <a:off x="5773731" y="1425843"/>
            <a:ext cx="5362412" cy="46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 JOB POSTINGS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4A755-727A-25AF-F962-373F4BE74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676" y="1564265"/>
            <a:ext cx="6018647" cy="42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5B744-262C-3B9C-31C6-D34D73F3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687" y="1708614"/>
            <a:ext cx="6496626" cy="45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630528"/>
            <a:ext cx="7664118" cy="4465447"/>
          </a:xfrm>
        </p:spPr>
        <p:txBody>
          <a:bodyPr>
            <a:normAutofit/>
          </a:bodyPr>
          <a:lstStyle/>
          <a:p>
            <a:r>
              <a:rPr lang="en-US" sz="2200" dirty="0"/>
              <a:t>JavaScript and HTML are the most popular Web-based languages.</a:t>
            </a:r>
          </a:p>
          <a:p>
            <a:r>
              <a:rPr lang="en-US" sz="2200" dirty="0"/>
              <a:t>MySQL is the most used database, but the popularity of PostgreSQL and MongoDB are increasing.</a:t>
            </a:r>
          </a:p>
          <a:p>
            <a:r>
              <a:rPr lang="en-US" sz="2200" dirty="0"/>
              <a:t>Windows and Linux still dominate all developing platforms while docker’s popularity is increasing.</a:t>
            </a:r>
          </a:p>
          <a:p>
            <a:r>
              <a:rPr lang="en-US" sz="2200" dirty="0"/>
              <a:t>For the mobile platform, Android wins by no contest.</a:t>
            </a:r>
          </a:p>
          <a:p>
            <a:r>
              <a:rPr lang="en-US" sz="2200" dirty="0"/>
              <a:t>jQuery is one of the most popular web frameworks but is losing its popularity when React.js is gaining noticeably.</a:t>
            </a:r>
          </a:p>
          <a:p>
            <a:r>
              <a:rPr lang="en-US" sz="2200" dirty="0"/>
              <a:t>Most Developers are men, residing in the USA, in late adolescence/young adulthood, and bachelor’s degree holder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176587" y="1613547"/>
            <a:ext cx="75091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technology market changes quickly every year.</a:t>
            </a:r>
          </a:p>
          <a:p>
            <a:r>
              <a:rPr lang="en-US" sz="2200" dirty="0"/>
              <a:t>It is important to catch up with the latest technology in each field.</a:t>
            </a:r>
          </a:p>
          <a:p>
            <a:r>
              <a:rPr lang="en-US" sz="2200" dirty="0"/>
              <a:t>The comparison between current and next year's technology trends will provide a great inside of the market.</a:t>
            </a:r>
          </a:p>
          <a:p>
            <a:r>
              <a:rPr lang="en-US" sz="2200" dirty="0"/>
              <a:t>The study consists of 5 main parts:</a:t>
            </a:r>
          </a:p>
          <a:p>
            <a:pPr lvl="1"/>
            <a:r>
              <a:rPr lang="en-US" sz="1800" dirty="0"/>
              <a:t>Top 10 Languages (Current, Future)</a:t>
            </a:r>
          </a:p>
          <a:p>
            <a:pPr lvl="1"/>
            <a:r>
              <a:rPr lang="en-US" sz="1800" dirty="0"/>
              <a:t>Top 10 databases (Current, Future)</a:t>
            </a:r>
          </a:p>
          <a:p>
            <a:pPr lvl="1"/>
            <a:r>
              <a:rPr lang="en-US" sz="1800" dirty="0"/>
              <a:t>Top platforms (Current, Future)</a:t>
            </a:r>
          </a:p>
          <a:p>
            <a:pPr lvl="1"/>
            <a:r>
              <a:rPr lang="en-US" sz="1800" dirty="0"/>
              <a:t>Top 10 web frameworks (Current, Future)</a:t>
            </a:r>
          </a:p>
          <a:p>
            <a:pPr lvl="1"/>
            <a:r>
              <a:rPr lang="en-US" sz="1800" dirty="0"/>
              <a:t>Respondents</a:t>
            </a:r>
          </a:p>
          <a:p>
            <a:pPr lvl="2"/>
            <a:r>
              <a:rPr lang="en-US" sz="1400" dirty="0"/>
              <a:t>Gender</a:t>
            </a:r>
          </a:p>
          <a:p>
            <a:pPr lvl="2"/>
            <a:r>
              <a:rPr lang="en-US" sz="1400" dirty="0"/>
              <a:t>Country</a:t>
            </a:r>
          </a:p>
          <a:p>
            <a:pPr lvl="2"/>
            <a:r>
              <a:rPr lang="en-US" sz="1400" dirty="0"/>
              <a:t>Age</a:t>
            </a:r>
          </a:p>
          <a:p>
            <a:pPr lvl="2"/>
            <a:r>
              <a:rPr lang="en-US" sz="1400" dirty="0"/>
              <a:t>Education Level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230723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The data is collected from the ‘Stack Overflow Developer Survey 2019’.</a:t>
            </a:r>
          </a:p>
          <a:p>
            <a:r>
              <a:rPr lang="en-US" sz="2200" dirty="0"/>
              <a:t>The technology trend is studied by comparing current and future technology usage.</a:t>
            </a:r>
          </a:p>
          <a:p>
            <a:r>
              <a:rPr lang="en-US" sz="2200" dirty="0"/>
              <a:t>Respondents’ gender, country, age, and education level are studied from demographics</a:t>
            </a:r>
          </a:p>
          <a:p>
            <a:r>
              <a:rPr lang="en-US" sz="2200" dirty="0"/>
              <a:t>Different charts, such as bar, column, line, pie, treemap, and word cloud are used to visualize the result.</a:t>
            </a:r>
          </a:p>
          <a:p>
            <a:r>
              <a:rPr lang="en-US" sz="2200" dirty="0"/>
              <a:t>The Google Looker Studio dashboard is used to analyze data and create visualization.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67F4A3-8A67-4B40-1B37-1AA71AF6B64D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186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results consist of 4 main parts:</a:t>
            </a:r>
          </a:p>
          <a:p>
            <a:pPr lvl="1"/>
            <a:r>
              <a:rPr lang="en-US" sz="1800" dirty="0"/>
              <a:t>Programming language trend</a:t>
            </a:r>
          </a:p>
          <a:p>
            <a:pPr lvl="1"/>
            <a:r>
              <a:rPr lang="en-US" sz="1800" dirty="0"/>
              <a:t>Database trend</a:t>
            </a:r>
          </a:p>
          <a:p>
            <a:pPr lvl="1"/>
            <a:r>
              <a:rPr lang="en-US" sz="1800" dirty="0"/>
              <a:t>Platform trend</a:t>
            </a:r>
          </a:p>
          <a:p>
            <a:pPr lvl="1"/>
            <a:r>
              <a:rPr lang="en-US" sz="1800" dirty="0"/>
              <a:t>Web frame trend</a:t>
            </a:r>
            <a:endParaRPr lang="en-US" sz="10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54A64F6-9955-2ABE-4F6F-DC71E71B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4A80A-C601-35FD-6C24-0E46DDC39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2" y="2327564"/>
            <a:ext cx="5243307" cy="3761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2D2BF-43AB-2495-986B-5806A3A9C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98" y="2327563"/>
            <a:ext cx="5355302" cy="376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27803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1E5905-6674-14AE-79A6-7413B2508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JavaScript &amp; HTML/CSS are top programming languages for both current and future trends.</a:t>
            </a:r>
          </a:p>
          <a:p>
            <a:r>
              <a:rPr lang="en-US" sz="2400" dirty="0"/>
              <a:t>Python moves from 5th position to 3rd position in top 10.</a:t>
            </a:r>
          </a:p>
          <a:p>
            <a:r>
              <a:rPr lang="en-US" sz="2400" dirty="0"/>
              <a:t>Java moves from 6th to 8th position.</a:t>
            </a:r>
          </a:p>
          <a:p>
            <a:r>
              <a:rPr lang="en-US" sz="2400" dirty="0"/>
              <a:t>C++ and PHP are disappearing from the top 10.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B176EA2-83D0-D33C-1F81-B0F697DA0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Web programming languages will stay dominant shortly.</a:t>
            </a:r>
          </a:p>
          <a:p>
            <a:r>
              <a:rPr lang="en-US" sz="2400" dirty="0"/>
              <a:t>Python and data science are becoming more and more dominant.</a:t>
            </a:r>
          </a:p>
          <a:p>
            <a:r>
              <a:rPr lang="en-US" sz="2400" dirty="0"/>
              <a:t>Legacy languages such as C++ and PHP are gradually falling out of interest.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24641A-A33D-2722-1712-F6799BA1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89" y="2398858"/>
            <a:ext cx="5089444" cy="3655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0207A-6B0A-39D1-FDE3-F5E5D9EA6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69092"/>
            <a:ext cx="4915830" cy="348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903</Words>
  <Application>Microsoft Macintosh PowerPoint</Application>
  <PresentationFormat>Widescreen</PresentationFormat>
  <Paragraphs>150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Helv</vt:lpstr>
      <vt:lpstr>IBM Plex Mono SemiBold</vt:lpstr>
      <vt:lpstr>IBM Plex Mono Text</vt:lpstr>
      <vt:lpstr>SLIDE_TEMPLATE_skill_network</vt:lpstr>
      <vt:lpstr>STACK OVERFLOW DEVELOPER SURVEY 2019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PLATFORM TRENDS</vt:lpstr>
      <vt:lpstr>PLATFORM TRENDS - FINDINGS &amp; IMPLICATIONS</vt:lpstr>
      <vt:lpstr>WEB FRAME TRENDS</vt:lpstr>
      <vt:lpstr>WEB FRAME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Microsoft Office User</cp:lastModifiedBy>
  <cp:revision>93</cp:revision>
  <dcterms:created xsi:type="dcterms:W3CDTF">2020-10-28T18:29:43Z</dcterms:created>
  <dcterms:modified xsi:type="dcterms:W3CDTF">2024-08-16T08:44:49Z</dcterms:modified>
</cp:coreProperties>
</file>